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i10Ayge0Siuafg2qCBZs7ojDRz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3024BC-211F-4C08-B562-237E05EF07DD}">
  <a:tblStyle styleId="{AF3024BC-211F-4C08-B562-237E05EF07D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CDD4EA"/>
          </a:solidFill>
        </a:fill>
      </a:tcStyle>
    </a:wholeTbl>
    <a:band1H>
      <a:tcTxStyle/>
    </a:band1H>
    <a:band2H>
      <a:tcTxStyle b="off" i="off"/>
      <a:tcStyle>
        <a:fill>
          <a:solidFill>
            <a:srgbClr val="E8EBF5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https://effectivehealthcare.ahrq.gov/products/kidney-stone-imaging/consumer</a:t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Kidney stone attached to Left kidney </a:t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27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0" type="tx">
  <p:cSld name="TITLE_AND_BODY">
    <p:bg>
      <p:bgPr>
        <a:solidFill>
          <a:srgbClr val="41414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idx="4294967295" type="ctrTitle"/>
          </p:nvPr>
        </p:nvSpPr>
        <p:spPr>
          <a:xfrm>
            <a:off x="2812050" y="614150"/>
            <a:ext cx="65679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lang="en-US" sz="6000" u="sng" cap="none" strike="noStrike">
                <a:solidFill>
                  <a:schemeClr val="lt1"/>
                </a:solidFill>
              </a:rPr>
              <a:t>Kidney Stones</a:t>
            </a:r>
            <a:endParaRPr b="1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9" name="Google Shape;129;p7"/>
          <p:cNvSpPr txBox="1"/>
          <p:nvPr>
            <p:ph type="title"/>
          </p:nvPr>
        </p:nvSpPr>
        <p:spPr>
          <a:xfrm>
            <a:off x="841247" y="818456"/>
            <a:ext cx="3322318" cy="2975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Xray- used less frequently than CT scans</a:t>
            </a:r>
            <a:endParaRPr/>
          </a:p>
        </p:txBody>
      </p:sp>
      <p:cxnSp>
        <p:nvCxnSpPr>
          <p:cNvPr id="130" name="Google Shape;130;p7"/>
          <p:cNvCxnSpPr/>
          <p:nvPr/>
        </p:nvCxnSpPr>
        <p:spPr>
          <a:xfrm flipH="1">
            <a:off x="4763565" y="1417320"/>
            <a:ext cx="1" cy="402336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Content Placeholder 4"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426" y="583162"/>
            <a:ext cx="6936885" cy="589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/>
        </p:nvSpPr>
        <p:spPr>
          <a:xfrm>
            <a:off x="1173254" y="1769948"/>
            <a:ext cx="2583301" cy="220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 Scan of Kidneys</a:t>
            </a:r>
            <a:endParaRPr/>
          </a:p>
        </p:txBody>
      </p:sp>
      <p:cxnSp>
        <p:nvCxnSpPr>
          <p:cNvPr id="137" name="Google Shape;137;p11"/>
          <p:cNvCxnSpPr/>
          <p:nvPr/>
        </p:nvCxnSpPr>
        <p:spPr>
          <a:xfrm flipH="1">
            <a:off x="5161282" y="1288206"/>
            <a:ext cx="1" cy="402336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Screen Shot 2021-09-22 at 8.37.03 AM.png"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6010" y="1825625"/>
            <a:ext cx="4343401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1"/>
          <p:cNvSpPr txBox="1"/>
          <p:nvPr/>
        </p:nvSpPr>
        <p:spPr>
          <a:xfrm>
            <a:off x="1723492" y="6311900"/>
            <a:ext cx="6838130" cy="33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https://kidneystonemelbourne.com.au/diagnosis/investigations/imaging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type="title"/>
          </p:nvPr>
        </p:nvSpPr>
        <p:spPr>
          <a:xfrm>
            <a:off x="450859" y="2766218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MRI of Kidney Stones</a:t>
            </a:r>
            <a:endParaRPr/>
          </a:p>
        </p:txBody>
      </p:sp>
      <p:pic>
        <p:nvPicPr>
          <p:cNvPr descr="Screen Shot 2021-09-22 at 8.40.34 AM.png"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5910" y="1270000"/>
            <a:ext cx="4343401" cy="431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2"/>
          <p:cNvCxnSpPr/>
          <p:nvPr/>
        </p:nvCxnSpPr>
        <p:spPr>
          <a:xfrm flipH="1">
            <a:off x="6095999" y="1066869"/>
            <a:ext cx="1" cy="4724262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/>
        </p:nvSpPr>
        <p:spPr>
          <a:xfrm>
            <a:off x="2525534" y="173263"/>
            <a:ext cx="7140932" cy="577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WE LOOKING AT ?</a:t>
            </a:r>
            <a:endParaRPr/>
          </a:p>
        </p:txBody>
      </p:sp>
      <p:pic>
        <p:nvPicPr>
          <p:cNvPr descr="PngItem_283125.png" id="152" name="Google Shape;1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3259" y="103963"/>
            <a:ext cx="1194153" cy="925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1-09-25 at 1.16.11 PM.png" id="153" name="Google Shape;1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7000" y="750825"/>
            <a:ext cx="4654175" cy="595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391905" y="1327375"/>
            <a:ext cx="315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en-US" sz="3800">
                <a:solidFill>
                  <a:srgbClr val="FFFFFF"/>
                </a:solidFill>
              </a:rPr>
              <a:t>CT Scan?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391905" y="2713750"/>
            <a:ext cx="315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en-US" sz="3800">
                <a:solidFill>
                  <a:srgbClr val="FFFFFF"/>
                </a:solidFill>
              </a:rPr>
              <a:t>MRI?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391905" y="4064800"/>
            <a:ext cx="315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en-US" sz="3800">
                <a:solidFill>
                  <a:srgbClr val="FFFFFF"/>
                </a:solidFill>
              </a:rPr>
              <a:t>X-Ray?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391900" y="5453875"/>
            <a:ext cx="288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en-US" sz="3800">
                <a:solidFill>
                  <a:srgbClr val="FFFFFF"/>
                </a:solidFill>
              </a:rPr>
              <a:t>Ultrasound?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/>
          <p:nvPr>
            <p:ph type="title"/>
          </p:nvPr>
        </p:nvSpPr>
        <p:spPr>
          <a:xfrm>
            <a:off x="104101" y="5232804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As a future PA, do I do a CT, MRI or Ultrasound?</a:t>
            </a:r>
            <a:endParaRPr/>
          </a:p>
        </p:txBody>
      </p:sp>
      <p:pic>
        <p:nvPicPr>
          <p:cNvPr descr="Screen Shot 2021-09-25 at 12.43.04 PM.png" id="163" name="Google Shape;1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184" y="468874"/>
            <a:ext cx="9245600" cy="449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9085522" y="5427708"/>
            <a:ext cx="3113961" cy="466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1-09-25 at 12.46.47 PM.png" id="165" name="Google Shape;1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3266" y="6314748"/>
            <a:ext cx="2997332" cy="418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ing Emoji.png" id="166" name="Google Shape;16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5770" y="2366013"/>
            <a:ext cx="2997332" cy="2997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" name="Google Shape;59;p2"/>
          <p:cNvSpPr txBox="1"/>
          <p:nvPr>
            <p:ph type="title"/>
          </p:nvPr>
        </p:nvSpPr>
        <p:spPr>
          <a:xfrm>
            <a:off x="6260878" y="-1691725"/>
            <a:ext cx="6162300" cy="29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Female Urinary System </a:t>
            </a:r>
            <a:endParaRPr/>
          </a:p>
        </p:txBody>
      </p:sp>
      <p:cxnSp>
        <p:nvCxnSpPr>
          <p:cNvPr id="60" name="Google Shape;60;p2"/>
          <p:cNvCxnSpPr/>
          <p:nvPr/>
        </p:nvCxnSpPr>
        <p:spPr>
          <a:xfrm flipH="1">
            <a:off x="4763565" y="1417320"/>
            <a:ext cx="1" cy="402336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Content Placeholder 4" id="61" name="Google Shape;61;p2"/>
          <p:cNvPicPr preferRelativeResize="0"/>
          <p:nvPr/>
        </p:nvPicPr>
        <p:blipFill rotWithShape="1">
          <a:blip r:embed="rId3">
            <a:alphaModFix/>
          </a:blip>
          <a:srcRect b="8721" l="0" r="0" t="6146"/>
          <a:stretch/>
        </p:blipFill>
        <p:spPr>
          <a:xfrm>
            <a:off x="6341600" y="1284275"/>
            <a:ext cx="4787463" cy="537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7_maleurinary-8col.webp"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150" y="1335475"/>
            <a:ext cx="4561400" cy="53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>
            <p:ph type="title"/>
          </p:nvPr>
        </p:nvSpPr>
        <p:spPr>
          <a:xfrm>
            <a:off x="476176" y="29277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Male Urinary System</a:t>
            </a:r>
            <a:endParaRPr/>
          </a:p>
        </p:txBody>
      </p:sp>
      <p:cxnSp>
        <p:nvCxnSpPr>
          <p:cNvPr id="64" name="Google Shape;64;p2"/>
          <p:cNvCxnSpPr/>
          <p:nvPr/>
        </p:nvCxnSpPr>
        <p:spPr>
          <a:xfrm>
            <a:off x="5733983" y="1986718"/>
            <a:ext cx="0" cy="402330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-1" y="-2"/>
            <a:ext cx="12188953" cy="6858001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" name="Google Shape;70;p3"/>
          <p:cNvSpPr txBox="1"/>
          <p:nvPr>
            <p:ph type="title"/>
          </p:nvPr>
        </p:nvSpPr>
        <p:spPr>
          <a:xfrm>
            <a:off x="841248" y="713231"/>
            <a:ext cx="5157216" cy="1197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en-US" sz="3700"/>
              <a:t>What are kidney stones?</a:t>
            </a:r>
            <a:endParaRPr/>
          </a:p>
        </p:txBody>
      </p:sp>
      <p:cxnSp>
        <p:nvCxnSpPr>
          <p:cNvPr id="71" name="Google Shape;71;p3"/>
          <p:cNvCxnSpPr/>
          <p:nvPr/>
        </p:nvCxnSpPr>
        <p:spPr>
          <a:xfrm flipH="1" rot="10800000">
            <a:off x="475487" y="822960"/>
            <a:ext cx="1" cy="914401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69803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841248" y="2048255"/>
            <a:ext cx="5157216" cy="412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-US" sz="2200"/>
              <a:t>Kidney stones (also called renal calculi, nephrolithiasis or urolithiasis) are hard deposits made of minerals and salts that form inside your kidneys.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-US" sz="2200"/>
              <a:t>Kidney stones form in your kidneys. As stones move into your ureters (the thin tubes that allow urine to pass from your kidneys to your bladder).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-US" sz="2200"/>
              <a:t>Signs and symptoms of kidney stones can include severe pain, nausea, vomiting, fever, chills and blood in your urine.</a:t>
            </a:r>
            <a:endParaRPr/>
          </a:p>
        </p:txBody>
      </p:sp>
      <p:pic>
        <p:nvPicPr>
          <p:cNvPr descr="Picture 4"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3407" y="1773452"/>
            <a:ext cx="4945965" cy="333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939754" y="3556158"/>
            <a:ext cx="10066351" cy="110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Calibri"/>
              <a:buNone/>
            </a:pPr>
            <a:r>
              <a:rPr lang="en-US" sz="3784"/>
              <a:t>Types of kidney stones</a:t>
            </a:r>
            <a:endParaRPr/>
          </a:p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838200" y="1825625"/>
            <a:ext cx="1078638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t/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5744824" y="2137963"/>
            <a:ext cx="5797599" cy="3546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Calcium stones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Most kidney stones are calcium stones,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usually in the form of calcium oxalate.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Struvite stones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form in response to a urinary tract infection.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Uric Acid stones: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Can form in people who lose too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much fluid because of chronic diarrhea or malabsorption.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Cystine stones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These stones form in people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with a hereditary disorder called cystinuria that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causes kidneys to excrete too much of a specific amino acid.</a:t>
            </a:r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5654355" y="1989639"/>
            <a:ext cx="0" cy="402330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2" name="Google Shape;82;p9"/>
          <p:cNvSpPr txBox="1"/>
          <p:nvPr/>
        </p:nvSpPr>
        <p:spPr>
          <a:xfrm>
            <a:off x="1243927" y="6361179"/>
            <a:ext cx="9069213" cy="33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https://www.mayoclinic.org/diseases-conditions/kidney-stones/symptoms-causes/syc-20355755</a:t>
            </a:r>
            <a:endParaRPr/>
          </a:p>
        </p:txBody>
      </p:sp>
      <p:pic>
        <p:nvPicPr>
          <p:cNvPr descr="FL_0021_AdobeStock_186427455.jpeg" id="83" name="Google Shape;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922" y="2614800"/>
            <a:ext cx="4384778" cy="30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1-09-22 at 8.43.53 AM.png" id="88" name="Google Shape;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520" y="1431291"/>
            <a:ext cx="8061238" cy="399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21746" y="2766218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What to look for when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you see a kidney stone</a:t>
            </a:r>
            <a:endParaRPr/>
          </a:p>
        </p:txBody>
      </p:sp>
      <p:cxnSp>
        <p:nvCxnSpPr>
          <p:cNvPr id="94" name="Google Shape;94;p16"/>
          <p:cNvCxnSpPr/>
          <p:nvPr/>
        </p:nvCxnSpPr>
        <p:spPr>
          <a:xfrm flipH="1">
            <a:off x="5715769" y="1417320"/>
            <a:ext cx="1" cy="402336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Screen Shot 2021-09-22 at 8.47.20 AM.png"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9958" y="2400084"/>
            <a:ext cx="5721486" cy="205783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1913196" y="6303361"/>
            <a:ext cx="6610312" cy="33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https://www.saintlukeskc.org/health-library/identifying-kidney-stones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3385834" y="526019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the stone pass?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477011" y="480060"/>
            <a:ext cx="11237978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p4"/>
          <p:cNvGraphicFramePr/>
          <p:nvPr/>
        </p:nvGraphicFramePr>
        <p:xfrm>
          <a:off x="643467" y="791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{AF3024BC-211F-4C08-B562-237E05EF07DD}</a:tableStyleId>
              </a:tblPr>
              <a:tblGrid>
                <a:gridCol w="2593850"/>
                <a:gridCol w="4174275"/>
                <a:gridCol w="4136950"/>
              </a:tblGrid>
              <a:tr h="55707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</a:rPr>
                        <a:t>Questions About Imaging Tests To Check for Kidney Stones</a:t>
                      </a:r>
                      <a:endParaRPr/>
                    </a:p>
                  </a:txBody>
                  <a:tcPr marT="120625" marB="120625" marR="120625" marL="120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5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Question</a:t>
                      </a:r>
                      <a:endParaRPr/>
                    </a:p>
                  </a:txBody>
                  <a:tcPr marT="120625" marB="120625" marR="120625" marL="1206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Ct Scan</a:t>
                      </a:r>
                      <a:endParaRPr/>
                    </a:p>
                  </a:txBody>
                  <a:tcPr marT="120625" marB="120625" marR="120625" marL="120625" anchor="b">
                    <a:lnL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Ultrasound</a:t>
                      </a:r>
                      <a:endParaRPr/>
                    </a:p>
                  </a:txBody>
                  <a:tcPr marT="120625" marB="120625" marR="120625" marL="120625" anchor="b">
                    <a:lnL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29803"/>
                      </a:srgbClr>
                    </a:solidFill>
                  </a:tcPr>
                </a:tc>
              </a:tr>
              <a:tr h="166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What is it?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A CT scan uses x-rays and computers to create three dimensional pictures of your urinary tract (kidneys, ureters, and bladder).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An ultrasound uses sound waves to create a picture of your kidneys and bladder. It is like the ultrasound used to look at the baby in the womb of a pregnant woman.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8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How is it done?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You lie still on a table that slides into a tunnel-shaped machine. A CT scan does not hurt.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You lie on your back or side, and a health care professional moves a small device around on your belly. An ultrasound does not hurt.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404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29803"/>
                      </a:srgbClr>
                    </a:solidFill>
                  </a:tcPr>
                </a:tc>
              </a:tr>
              <a:tr h="111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Does it expose you to radiation?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Yes, a CT scan exposes you to radiation. Radiation raises the risk of getting cancer.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No, an ultrasound does not expose you to radiation.</a:t>
                      </a:r>
                      <a:endParaRPr/>
                    </a:p>
                  </a:txBody>
                  <a:tcPr marT="120625" marB="120625" marR="120625" marL="120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5"/>
          <p:cNvSpPr txBox="1"/>
          <p:nvPr>
            <p:ph type="title"/>
          </p:nvPr>
        </p:nvSpPr>
        <p:spPr>
          <a:xfrm>
            <a:off x="841247" y="818456"/>
            <a:ext cx="3322318" cy="2975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CT Scan </a:t>
            </a:r>
            <a:endParaRPr/>
          </a:p>
        </p:txBody>
      </p:sp>
      <p:cxnSp>
        <p:nvCxnSpPr>
          <p:cNvPr id="111" name="Google Shape;111;p5"/>
          <p:cNvCxnSpPr/>
          <p:nvPr/>
        </p:nvCxnSpPr>
        <p:spPr>
          <a:xfrm flipH="1">
            <a:off x="4763565" y="1417320"/>
            <a:ext cx="1" cy="402336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Content Placeholder 4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4678" y="873593"/>
            <a:ext cx="6436548" cy="511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11445650" y="1002075"/>
            <a:ext cx="335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" name="Google Shape;119;p6"/>
          <p:cNvSpPr txBox="1"/>
          <p:nvPr>
            <p:ph type="title"/>
          </p:nvPr>
        </p:nvSpPr>
        <p:spPr>
          <a:xfrm>
            <a:off x="841247" y="818456"/>
            <a:ext cx="3322318" cy="2975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Ultrasound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- female with multiple kidney stones</a:t>
            </a:r>
            <a:endParaRPr/>
          </a:p>
        </p:txBody>
      </p:sp>
      <p:cxnSp>
        <p:nvCxnSpPr>
          <p:cNvPr id="120" name="Google Shape;120;p6"/>
          <p:cNvCxnSpPr/>
          <p:nvPr/>
        </p:nvCxnSpPr>
        <p:spPr>
          <a:xfrm flipH="1">
            <a:off x="4763565" y="1417320"/>
            <a:ext cx="1" cy="402336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Content Placeholder 4"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3578" y="1256122"/>
            <a:ext cx="6436548" cy="438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8808988" y="2911000"/>
            <a:ext cx="911900" cy="1078800"/>
          </a:xfrm>
          <a:custGeom>
            <a:rect b="b" l="l" r="r" t="t"/>
            <a:pathLst>
              <a:path extrusionOk="0" h="43152" w="36476">
                <a:moveTo>
                  <a:pt x="27784" y="43152"/>
                </a:moveTo>
                <a:cubicBezTo>
                  <a:pt x="21014" y="42183"/>
                  <a:pt x="16000" y="36123"/>
                  <a:pt x="10660" y="31850"/>
                </a:cubicBezTo>
                <a:cubicBezTo>
                  <a:pt x="7416" y="29254"/>
                  <a:pt x="2271" y="28175"/>
                  <a:pt x="729" y="24316"/>
                </a:cubicBezTo>
                <a:cubicBezTo>
                  <a:pt x="-3524" y="13672"/>
                  <a:pt x="13582" y="0"/>
                  <a:pt x="25044" y="0"/>
                </a:cubicBezTo>
                <a:cubicBezTo>
                  <a:pt x="28309" y="0"/>
                  <a:pt x="29329" y="4996"/>
                  <a:pt x="30866" y="7877"/>
                </a:cubicBezTo>
                <a:cubicBezTo>
                  <a:pt x="34491" y="14673"/>
                  <a:pt x="38098" y="23174"/>
                  <a:pt x="35661" y="30480"/>
                </a:cubicBezTo>
                <a:cubicBezTo>
                  <a:pt x="34172" y="34945"/>
                  <a:pt x="29409" y="39385"/>
                  <a:pt x="24702" y="3938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Google Shape;123;p6"/>
          <p:cNvSpPr/>
          <p:nvPr/>
        </p:nvSpPr>
        <p:spPr>
          <a:xfrm>
            <a:off x="7891311" y="3756819"/>
            <a:ext cx="856575" cy="755225"/>
          </a:xfrm>
          <a:custGeom>
            <a:rect b="b" l="l" r="r" t="t"/>
            <a:pathLst>
              <a:path extrusionOk="0" h="30209" w="34263">
                <a:moveTo>
                  <a:pt x="23738" y="30209"/>
                </a:moveTo>
                <a:cubicBezTo>
                  <a:pt x="27133" y="28174"/>
                  <a:pt x="33020" y="27606"/>
                  <a:pt x="33670" y="23702"/>
                </a:cubicBezTo>
                <a:cubicBezTo>
                  <a:pt x="34758" y="17165"/>
                  <a:pt x="34589" y="8867"/>
                  <a:pt x="29903" y="4181"/>
                </a:cubicBezTo>
                <a:cubicBezTo>
                  <a:pt x="23927" y="-1795"/>
                  <a:pt x="10538" y="-1107"/>
                  <a:pt x="4560" y="4866"/>
                </a:cubicBezTo>
                <a:cubicBezTo>
                  <a:pt x="413" y="9010"/>
                  <a:pt x="-1999" y="18580"/>
                  <a:pt x="2505" y="22332"/>
                </a:cubicBezTo>
                <a:cubicBezTo>
                  <a:pt x="6153" y="25371"/>
                  <a:pt x="10493" y="28059"/>
                  <a:pt x="15177" y="28839"/>
                </a:cubicBezTo>
                <a:cubicBezTo>
                  <a:pt x="18895" y="29458"/>
                  <a:pt x="23108" y="26810"/>
                  <a:pt x="26478" y="2849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